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56" r:id="rId2"/>
    <p:sldId id="258" r:id="rId3"/>
    <p:sldId id="273" r:id="rId4"/>
    <p:sldId id="260" r:id="rId5"/>
    <p:sldId id="261" r:id="rId6"/>
    <p:sldId id="262" r:id="rId7"/>
    <p:sldId id="263" r:id="rId8"/>
    <p:sldId id="267" r:id="rId9"/>
    <p:sldId id="269" r:id="rId10"/>
    <p:sldId id="270" r:id="rId11"/>
    <p:sldId id="271" r:id="rId12"/>
    <p:sldId id="268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8721" autoAdjust="0"/>
  </p:normalViewPr>
  <p:slideViewPr>
    <p:cSldViewPr snapToGrid="0">
      <p:cViewPr varScale="1">
        <p:scale>
          <a:sx n="90" d="100"/>
          <a:sy n="90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C5DF2-AAE3-48E1-B9E7-28AC8FDA7E58}" type="datetimeFigureOut">
              <a:rPr lang="en-CA" smtClean="0"/>
              <a:t>2025-02-06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6F470-0FD9-4FA1-8B37-E8C16ED78F1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448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uns.periscopic.com/?year=2013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opennews.org/articles/connecting-dot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Conducted a user study and compared the effects which data visualizations and illustrations have on changing attitude towards a presented topic. 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Explored the effects on readers’ attitudes along three: persuasion, </a:t>
            </a:r>
            <a:r>
              <a:rPr lang="en-US" b="1" dirty="0"/>
              <a:t>emotion</a:t>
            </a:r>
            <a:r>
              <a:rPr lang="en-US" dirty="0"/>
              <a:t>, and information retention.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comparing different versions of the same article, they observed how attitudes differ based on the visual stimuli present, and how they are perceived when combined.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Results indicated that the narrative using only data visualization elicits a stronger emotional impact than illustration-only visual support, as well as a significant change</a:t>
            </a:r>
          </a:p>
          <a:p>
            <a:r>
              <a:rPr lang="en-US" dirty="0"/>
              <a:t>in the initial attitude about the topic.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4528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Number of US gun deaths in 2013, and the projected number of years they may have lived until</a:t>
            </a:r>
          </a:p>
          <a:p>
            <a:pPr marL="171450" indent="-171450">
              <a:buFontTx/>
              <a:buChar char="-"/>
            </a:pPr>
            <a:r>
              <a:rPr lang="en-CA" dirty="0"/>
              <a:t>Potential lifespan of victims was determined by using US mortality data from WHO</a:t>
            </a:r>
            <a:r>
              <a:rPr lang="en-US" dirty="0"/>
              <a:t> (age and cause of death predictions are based on likelihood of deaths at different ages)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also explore by gender, age group, region, etc.</a:t>
            </a:r>
          </a:p>
          <a:p>
            <a:pPr marL="171450" indent="-171450">
              <a:buFontTx/>
              <a:buChar char="-"/>
            </a:pPr>
            <a:r>
              <a:rPr lang="en-CA" dirty="0">
                <a:hlinkClick r:id="rId3"/>
              </a:rPr>
              <a:t>U.S. Gun Deaths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499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CAC07-885B-FE9A-BE21-7348D4BB2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EE8DC-407C-8315-F5A2-218D37A91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E890E-8EA2-73D5-0623-0E7562BDD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Collected a corpus of 265 data visualizations and conducted a crowdsourcing study with 184 participants during which the participants were asked to rate the affective </a:t>
            </a:r>
            <a:r>
              <a:rPr lang="en-US" b="1" dirty="0"/>
              <a:t>arousal elicited</a:t>
            </a:r>
            <a:r>
              <a:rPr lang="en-US" dirty="0"/>
              <a:t> by data visualization design (all texts were blurred to exclude the influence of semantics) and provide their reasons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Used a sliding scale to indicate their affective arousal using smiley faces (intensity of the effect) and valence (positive or negative affect)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Based on the collected data, first, they identified a set of arousal-related design features by analyzing user comments qualitatively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843BC-312D-97CA-3C6A-BAFF82DDA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178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776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lnSpc>
                <a:spcPts val="2400"/>
              </a:lnSpc>
              <a:buFontTx/>
              <a:buChar char="-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Data can be visualized at different levels of granularity</a:t>
            </a:r>
          </a:p>
          <a:p>
            <a:pPr marL="171450" indent="-171450" algn="l">
              <a:lnSpc>
                <a:spcPts val="2400"/>
              </a:lnSpc>
              <a:buFontTx/>
              <a:buChar char="-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One basic decision a designer can make is to visualize every single data items with a dot or an icon or to abstract away from the units by calculating an aggregate measure of some sort.</a:t>
            </a:r>
          </a:p>
          <a:p>
            <a:pPr marL="171450" indent="-171450" algn="l">
              <a:lnSpc>
                <a:spcPts val="2400"/>
              </a:lnSpc>
              <a:buFontTx/>
              <a:buChar char="-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One basic intuition here is that when data represent people, especially people involved in some kind of human tragedy, it is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useful (more respectful even) to represent them in single units to emphasize the idea that behind each single dot there is a human life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. </a:t>
            </a:r>
          </a:p>
          <a:p>
            <a:pPr marL="171450" indent="-171450" algn="l">
              <a:lnSpc>
                <a:spcPts val="2400"/>
              </a:lnSpc>
              <a:buFontTx/>
              <a:buChar char="-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 similar argument has been espoused by a popular essay by Jake Harris titled “</a:t>
            </a:r>
            <a:r>
              <a:rPr lang="en-US" b="0" i="0" u="sng" dirty="0">
                <a:solidFill>
                  <a:srgbClr val="242424"/>
                </a:solidFill>
                <a:effectLst/>
                <a:latin typeface="source-serif-pro"/>
                <a:hlinkClick r:id="rId3"/>
              </a:rPr>
              <a:t>Connecting with the Dots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”, in which Jake argued that “from a distance, it’s easy to forget the dots are people” and that it’s very important for visualization to keep this issue in mind when creating data visualizations.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963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lnSpc>
                <a:spcPts val="2400"/>
              </a:lnSpc>
              <a:buFontTx/>
              <a:buChar char="-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 second aspect to take into consideration is how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realistic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 given icon to represent a human is. </a:t>
            </a:r>
          </a:p>
          <a:p>
            <a:pPr marL="171450" indent="-171450" algn="l">
              <a:lnSpc>
                <a:spcPts val="2400"/>
              </a:lnSpc>
              <a:buFontTx/>
              <a:buChar char="-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icon can have different levels of realism (a dot vs. a human figure) and expressiveness (an icon showing a migrant with a bag on his head)</a:t>
            </a:r>
          </a:p>
          <a:p>
            <a:pPr marL="171450" indent="-171450" algn="l">
              <a:lnSpc>
                <a:spcPts val="2400"/>
              </a:lnSpc>
              <a:buFontTx/>
              <a:buChar char="-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Again, the basic intuition here is that more expressive and realistic depictions should elicit more empathy in the reader.</a:t>
            </a: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1083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lnSpc>
                <a:spcPts val="2400"/>
              </a:lnSpc>
              <a:buFontTx/>
              <a:buChar char="-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Finally, the units can be organized in a rigid grid or in a more organic fashion</a:t>
            </a:r>
          </a:p>
          <a:p>
            <a:pPr marL="171450" indent="-171450" algn="l">
              <a:lnSpc>
                <a:spcPts val="2400"/>
              </a:lnSpc>
              <a:buFontTx/>
              <a:buChar char="-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Rigid grids are less realistic, whereas more organic structures like the one of the right are more evocative of the kind 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of gatherings humans would create in reality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and as such they may be an additional instrument to connect the dots to their human dimension.</a:t>
            </a: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4414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Used anthropographics vs. pie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847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Use of colour in general can activate our attentional cues, and specific colours can also be used to elicit emotions</a:t>
            </a:r>
          </a:p>
          <a:p>
            <a:pPr marL="171450" indent="-171450">
              <a:buFontTx/>
              <a:buChar char="-"/>
            </a:pPr>
            <a:r>
              <a:rPr lang="en-CA" dirty="0"/>
              <a:t>What do you notice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86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Shows number of deaths in Iraq from 2003 to 2011</a:t>
            </a:r>
          </a:p>
          <a:p>
            <a:pPr marL="171450" indent="-171450">
              <a:buFontTx/>
              <a:buChar char="-"/>
            </a:pPr>
            <a:r>
              <a:rPr lang="en-CA" dirty="0"/>
              <a:t>Dark red shows number of soldier deaths, light red shows civilian deaths</a:t>
            </a:r>
          </a:p>
          <a:p>
            <a:pPr marL="171450" indent="-171450">
              <a:buFontTx/>
              <a:buChar char="-"/>
            </a:pPr>
            <a:r>
              <a:rPr lang="en-CA" dirty="0"/>
              <a:t>Smaller text shows key events, circles show causes of death (e.g., air strikes vs. gunfire), fatalities by area</a:t>
            </a:r>
          </a:p>
          <a:p>
            <a:pPr marL="171450" indent="-171450">
              <a:buFontTx/>
              <a:buChar char="-"/>
            </a:pPr>
            <a:r>
              <a:rPr lang="en-CA" dirty="0"/>
              <a:t>Other graph reversed and in a different colour shows same data, but this time depicts Iraq deaths being on the decline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122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Interactive map showing the likely effects of 6 feet of sea level rise on the coast of North Carolina, with a picture illustrating the consequences for a local lighthouse</a:t>
            </a:r>
          </a:p>
          <a:p>
            <a:pPr marL="171450" indent="-171450">
              <a:buFontTx/>
              <a:buChar char="-"/>
            </a:pPr>
            <a:r>
              <a:rPr lang="en-US" dirty="0"/>
              <a:t>Blue makes it look like water is seeping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Varying degrees of blue show the water depth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a real picture within the visualization helps to connect to a real experience and elicit emotions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877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spcBef>
                <a:spcPts val="1125"/>
              </a:spcBef>
              <a:spcAft>
                <a:spcPts val="2250"/>
              </a:spcAft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Cabinet Grotesk"/>
              </a:rPr>
              <a:t>Cedric Scherer</a:t>
            </a:r>
          </a:p>
          <a:p>
            <a:pPr marL="171450" indent="-171450" algn="l">
              <a:spcBef>
                <a:spcPts val="1125"/>
              </a:spcBef>
              <a:spcAft>
                <a:spcPts val="2250"/>
              </a:spcAft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Cabinet Grotesk"/>
              </a:rPr>
              <a:t>Range and distribution of maximum daily temperatures in Celsius per month from 2000 to 2018 in Berlin, Germany</a:t>
            </a:r>
          </a:p>
          <a:p>
            <a:pPr marL="171450" indent="-171450" algn="l">
              <a:spcBef>
                <a:spcPts val="1125"/>
              </a:spcBef>
              <a:spcAft>
                <a:spcPts val="2250"/>
              </a:spcAft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Cabinet Grotesk"/>
              </a:rPr>
              <a:t>Without any intention, the two variations of the visualization triggered different emotional reactions</a:t>
            </a:r>
          </a:p>
          <a:p>
            <a:pPr marL="171450" indent="-171450" algn="l">
              <a:spcBef>
                <a:spcPts val="1125"/>
              </a:spcBef>
              <a:spcAft>
                <a:spcPts val="2250"/>
              </a:spcAft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Cabinet Grotesk"/>
              </a:rPr>
              <a:t>While the red chart likely leads you to think “Wow, Berlin summers are quite hot,” the blue version may push you to think of summers as rainy and rather cold.</a:t>
            </a: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6F470-0FD9-4FA1-8B37-E8C16ED78F10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259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4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9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9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6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1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8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7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7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6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2/6/2025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3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ns.periscopic.com/?year=201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VCG.2023.3248319" TargetMode="External"/><Relationship Id="rId7" Type="http://schemas.openxmlformats.org/officeDocument/2006/relationships/hyperlink" Target="https://www.cedricscherer.com/2021/06/08/colors-and-emotions-in-data-visualizati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c.org/techcomm/2016/05/11/the-re-emergence-of-emotional-appeals-in-interactive-data-visualization/" TargetMode="External"/><Relationship Id="rId5" Type="http://schemas.openxmlformats.org/officeDocument/2006/relationships/hyperlink" Target="https://guns.periscopic.com/?year=2013" TargetMode="External"/><Relationship Id="rId4" Type="http://schemas.openxmlformats.org/officeDocument/2006/relationships/hyperlink" Target="https://doi.org/10.48550/arXiv.2211.0329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0C11B-582D-4BD6-AFEF-ED15AAF1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2283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052ED-AC7B-F231-C3B9-2C355EB3E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714" y="322482"/>
            <a:ext cx="8476567" cy="1638259"/>
          </a:xfrm>
        </p:spPr>
        <p:txBody>
          <a:bodyPr anchor="ctr">
            <a:noAutofit/>
          </a:bodyPr>
          <a:lstStyle/>
          <a:p>
            <a:r>
              <a:rPr lang="en-CA" sz="4000" dirty="0"/>
              <a:t>Human Factors: Eliciting emotional reactions within data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76A3B-592A-D6BF-220A-E1874C522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2758" y="4928856"/>
            <a:ext cx="2436905" cy="1638260"/>
          </a:xfrm>
        </p:spPr>
        <p:txBody>
          <a:bodyPr anchor="ctr">
            <a:normAutofit fontScale="92500" lnSpcReduction="10000"/>
          </a:bodyPr>
          <a:lstStyle/>
          <a:p>
            <a:r>
              <a:rPr lang="en-CA" sz="1800" b="1" dirty="0"/>
              <a:t>Nisha Vashi</a:t>
            </a:r>
          </a:p>
          <a:p>
            <a:r>
              <a:rPr lang="en-CA" sz="1800" dirty="0"/>
              <a:t>PSYC 6135</a:t>
            </a:r>
          </a:p>
          <a:p>
            <a:r>
              <a:rPr lang="en-CA" sz="1800" dirty="0"/>
              <a:t>Mini-Presentation</a:t>
            </a:r>
          </a:p>
          <a:p>
            <a:r>
              <a:rPr lang="en-CA" sz="1800" dirty="0"/>
              <a:t>February 6, 2025</a:t>
            </a:r>
          </a:p>
        </p:txBody>
      </p:sp>
      <p:pic>
        <p:nvPicPr>
          <p:cNvPr id="4" name="Picture 3" descr="Colorful leaf patterns">
            <a:extLst>
              <a:ext uri="{FF2B5EF4-FFF2-40B4-BE49-F238E27FC236}">
                <a16:creationId xmlns:a16="http://schemas.microsoft.com/office/drawing/2014/main" id="{BDA7108B-A0B9-D57B-1534-875AA450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95" b="18333"/>
          <a:stretch/>
        </p:blipFill>
        <p:spPr>
          <a:xfrm>
            <a:off x="20" y="2283223"/>
            <a:ext cx="9143978" cy="45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0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845AC-3D8D-23B6-8505-67887A436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D54A3-1780-0E51-409F-FD3FA3E9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13" y="156158"/>
            <a:ext cx="9066573" cy="65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06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AEBAB-4E65-6CED-B662-2A7FD57F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5276"/>
            <a:ext cx="12192000" cy="4167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ACD86-7928-1290-AFE7-B91F8C870A50}"/>
              </a:ext>
            </a:extLst>
          </p:cNvPr>
          <p:cNvSpPr txBox="1"/>
          <p:nvPr/>
        </p:nvSpPr>
        <p:spPr>
          <a:xfrm>
            <a:off x="288869" y="6042993"/>
            <a:ext cx="10207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Variation in daily temperatures in Berlin, in English and German with two different color palettes.</a:t>
            </a:r>
            <a:br>
              <a:rPr lang="en-US" i="1" dirty="0"/>
            </a:b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210463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923E-379A-E88A-03D3-A8F45BDE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53" y="-363071"/>
            <a:ext cx="10869248" cy="1687513"/>
          </a:xfrm>
        </p:spPr>
        <p:txBody>
          <a:bodyPr/>
          <a:lstStyle/>
          <a:p>
            <a:r>
              <a:rPr lang="en-US" dirty="0"/>
              <a:t>Technique #3: Interactivity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E6E34-070F-E3DA-31C4-317DFE39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4" y="1544715"/>
            <a:ext cx="10958792" cy="4708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5154D-AFFE-D5C2-729F-E77D50746B0B}"/>
              </a:ext>
            </a:extLst>
          </p:cNvPr>
          <p:cNvSpPr txBox="1"/>
          <p:nvPr/>
        </p:nvSpPr>
        <p:spPr>
          <a:xfrm>
            <a:off x="616604" y="636705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U.S. Gun Deaths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093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3B44B-E513-F310-F289-38FE1C0D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5487CB-DC17-D62F-ECAE-D5535D75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93"/>
          <a:stretch/>
        </p:blipFill>
        <p:spPr>
          <a:xfrm>
            <a:off x="3439622" y="1465408"/>
            <a:ext cx="5312755" cy="52845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D468721-7BE9-1CAC-31B5-0C6643D0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1" y="-331162"/>
            <a:ext cx="10869248" cy="1687513"/>
          </a:xfrm>
        </p:spPr>
        <p:txBody>
          <a:bodyPr/>
          <a:lstStyle/>
          <a:p>
            <a:r>
              <a:rPr lang="en-CA" dirty="0"/>
              <a:t>Study: Lan et al. (2022)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9937A-0716-E57E-C2A0-615D6486F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7" y="4224670"/>
            <a:ext cx="5760772" cy="26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AA95-F751-15D7-554D-C82D7684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138622"/>
            <a:ext cx="10869248" cy="1687513"/>
          </a:xfrm>
        </p:spPr>
        <p:txBody>
          <a:bodyPr/>
          <a:lstStyle/>
          <a:p>
            <a:r>
              <a:rPr lang="en-CA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AF19-5A2A-FAAA-A40C-E74EA7B98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3"/>
            <a:ext cx="10869248" cy="400045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</a:rPr>
              <a:t>Boy, J., Pandey, A. V., Emerson, J., Satterthwaite, M. L., Nov, O., &amp; Bertini, E. (2017). Showing people behind data: Does anthropomorphizing </a:t>
            </a:r>
            <a:r>
              <a:rPr lang="en-CA" dirty="0"/>
              <a:t>v</a:t>
            </a:r>
            <a:r>
              <a:rPr lang="en-CA" b="0" i="0" dirty="0">
                <a:effectLst/>
              </a:rPr>
              <a:t>isualizations </a:t>
            </a:r>
            <a:r>
              <a:rPr lang="en-CA" dirty="0"/>
              <a:t>e</a:t>
            </a:r>
            <a:r>
              <a:rPr lang="en-CA" b="0" i="0" dirty="0">
                <a:effectLst/>
              </a:rPr>
              <a:t>licit more </a:t>
            </a:r>
            <a:r>
              <a:rPr lang="en-CA" dirty="0"/>
              <a:t>e</a:t>
            </a:r>
            <a:r>
              <a:rPr lang="en-CA" b="0" i="0" dirty="0">
                <a:effectLst/>
              </a:rPr>
              <a:t>mpathy for human </a:t>
            </a:r>
            <a:r>
              <a:rPr lang="en-CA" dirty="0"/>
              <a:t>r</a:t>
            </a:r>
            <a:r>
              <a:rPr lang="en-CA" b="0" i="0" dirty="0">
                <a:effectLst/>
              </a:rPr>
              <a:t>ights </a:t>
            </a:r>
            <a:r>
              <a:rPr lang="en-CA" dirty="0"/>
              <a:t>d</a:t>
            </a:r>
            <a:r>
              <a:rPr lang="en-CA" b="0" i="0" dirty="0">
                <a:effectLst/>
              </a:rPr>
              <a:t>ata? NYU School of Law, Public Law Research Paper No. 17-02.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Garreton, M., Morini, F., Celhay, P., Dork, M., &amp; Parra, D. (2023). Attitudinal effects of data visualizations and illustrations in data stories.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. 1-16. </a:t>
            </a:r>
            <a:r>
              <a:rPr lang="en-US" dirty="0">
                <a:hlinkClick r:id="rId3"/>
              </a:rPr>
              <a:t>https://doi.org/10.1109/TVCG.2023.3248319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Lan, X., Yanqiu, W., &amp; Chen, Q. (2022). The chart excites Me! Exploring how data visualization design influences affective arousal. </a:t>
            </a:r>
            <a:r>
              <a:rPr lang="en-US" dirty="0">
                <a:hlinkClick r:id="rId4"/>
              </a:rPr>
              <a:t>https://doi.org/10.48550/arXiv.2211.03296</a:t>
            </a:r>
            <a:r>
              <a:rPr lang="en-US" dirty="0"/>
              <a:t> 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https://guns.periscopic.com/?year=2013</a:t>
            </a:r>
            <a:r>
              <a:rPr lang="en-CA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hlinkClick r:id="rId6"/>
              </a:rPr>
              <a:t>https://www.stc.org/techcomm/2016/05/11/the-re-emergence-of-emotional-appeals-in-interactive-data-visualization/</a:t>
            </a:r>
            <a:r>
              <a:rPr lang="en-CA" u="sng" dirty="0">
                <a:solidFill>
                  <a:srgbClr val="505050"/>
                </a:solidFill>
                <a:latin typeface="NexusSansWebPro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hlinkClick r:id="rId7"/>
              </a:rPr>
              <a:t>https://www.cedricscherer.com/2021/06/08/colors-and-emotions-in-data-visualization/</a:t>
            </a:r>
            <a:r>
              <a:rPr lang="en-CA" u="sng" dirty="0">
                <a:solidFill>
                  <a:srgbClr val="505050"/>
                </a:solidFill>
                <a:latin typeface="NexusSansWebPro"/>
              </a:rPr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596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6FD4-7011-887E-9605-0A424FF10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86D1-F566-4A01-2160-6367C4DD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64" y="0"/>
            <a:ext cx="10869248" cy="1687513"/>
          </a:xfrm>
        </p:spPr>
        <p:txBody>
          <a:bodyPr/>
          <a:lstStyle/>
          <a:p>
            <a:r>
              <a:rPr lang="en-CA" dirty="0"/>
              <a:t>Do we really look at the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C1DF9-044A-96A9-41FF-679B0359B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79" y="2689724"/>
            <a:ext cx="7986235" cy="36004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Scott &amp; Paul Slovic (2015) – </a:t>
            </a:r>
            <a:r>
              <a:rPr lang="en-CA" sz="2400" i="1" dirty="0"/>
              <a:t>Numbers and Nerves: Information, Emotion, and Meaning in a World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“Statistical Numbing” </a:t>
            </a:r>
            <a:r>
              <a:rPr lang="en-CA" sz="2400" dirty="0">
                <a:sym typeface="Wingdings" panose="05000000000000000000" pitchFamily="2" charset="2"/>
              </a:rPr>
              <a:t> Our incapacity to wrap our head around numbers and the lack of empathy elicited by them</a:t>
            </a:r>
            <a:endParaRPr lang="en-CA" sz="2400" i="1" dirty="0"/>
          </a:p>
        </p:txBody>
      </p:sp>
      <p:pic>
        <p:nvPicPr>
          <p:cNvPr id="1026" name="Picture 2" descr="Amazon.com: Numbers and Nerves: Information, Emotion, and Meaning in a ...">
            <a:extLst>
              <a:ext uri="{FF2B5EF4-FFF2-40B4-BE49-F238E27FC236}">
                <a16:creationId xmlns:a16="http://schemas.microsoft.com/office/drawing/2014/main" id="{EC2C98B5-1D71-B20F-C735-19F6AD84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338" y="2689724"/>
            <a:ext cx="2586446" cy="387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9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D602-B118-5975-4577-10148BF9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62" y="163789"/>
            <a:ext cx="10869248" cy="1687513"/>
          </a:xfrm>
        </p:spPr>
        <p:txBody>
          <a:bodyPr/>
          <a:lstStyle/>
          <a:p>
            <a:r>
              <a:rPr lang="en-CA" dirty="0"/>
              <a:t>Study: Garretón et al. (2024)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74F8-38C1-23C1-50D8-1639D3DAE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7994"/>
            <a:ext cx="12192000" cy="26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C5C-CDC5-203D-3C52-BEE52BBA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61" y="156120"/>
            <a:ext cx="10869248" cy="1687513"/>
          </a:xfrm>
        </p:spPr>
        <p:txBody>
          <a:bodyPr/>
          <a:lstStyle/>
          <a:p>
            <a:r>
              <a:rPr lang="en-CA" dirty="0"/>
              <a:t>Technique #1: Anthropographics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1C65D-1558-6917-AB56-FE1BE5B3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89" y="2388331"/>
            <a:ext cx="7456221" cy="44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5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C5C50-F6D7-2EEB-C8DA-DB5BB1552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0" y="627019"/>
            <a:ext cx="8332719" cy="541896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183DCA5-F3A5-79AF-F15B-8636F991D884}"/>
              </a:ext>
            </a:extLst>
          </p:cNvPr>
          <p:cNvSpPr/>
          <p:nvPr/>
        </p:nvSpPr>
        <p:spPr>
          <a:xfrm>
            <a:off x="5798820" y="1866900"/>
            <a:ext cx="1242060" cy="12115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560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FED67-34AB-D176-7434-E5F7605D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18" y="923109"/>
            <a:ext cx="9444964" cy="52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6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8CF4-87D6-2726-CF0B-30025B3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121285"/>
            <a:ext cx="10869248" cy="1687513"/>
          </a:xfrm>
        </p:spPr>
        <p:txBody>
          <a:bodyPr/>
          <a:lstStyle/>
          <a:p>
            <a:r>
              <a:rPr lang="en-CA" dirty="0"/>
              <a:t>Study: Boy et al. (2017)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72AB-57D0-2CE0-022C-3E7E1103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76" y="2646182"/>
            <a:ext cx="11097848" cy="360045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Used human rights visualizations based on poverty, displacement, access to water, and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Looked at the effect of these various conditions on </a:t>
            </a:r>
            <a:r>
              <a:rPr lang="en-CA" b="1" dirty="0"/>
              <a:t>empathic concern</a:t>
            </a:r>
            <a:r>
              <a:rPr lang="en-CA" dirty="0"/>
              <a:t>, personal distress, and prosocial behaviour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they found: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Anthropographics (using units and more evocative graphics) did </a:t>
            </a:r>
            <a:r>
              <a:rPr lang="en-US" i="1" u="sng" dirty="0"/>
              <a:t>not</a:t>
            </a:r>
            <a:r>
              <a:rPr lang="en-US" dirty="0"/>
              <a:t> lead to more empathy than standard graphics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Removing the graphics and changing stories (e.g., education, water) did </a:t>
            </a:r>
            <a:r>
              <a:rPr lang="en-US" i="1" u="sng" dirty="0"/>
              <a:t>not</a:t>
            </a:r>
            <a:r>
              <a:rPr lang="en-US" dirty="0"/>
              <a:t> change the level of empathy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Removing the text reduced the level of empathy, but did </a:t>
            </a:r>
            <a:r>
              <a:rPr lang="en-US" i="1" u="sng" dirty="0"/>
              <a:t>not</a:t>
            </a:r>
            <a:r>
              <a:rPr lang="en-US" dirty="0"/>
              <a:t> lead to a difference between the type of visualization used (e.g., anthropographics vs. pie charts)</a:t>
            </a:r>
            <a:endParaRPr lang="en-CA" dirty="0"/>
          </a:p>
        </p:txBody>
      </p:sp>
      <p:pic>
        <p:nvPicPr>
          <p:cNvPr id="2054" name="Picture 6" descr="108,600+ Skeptical Stock Illustrations, Royalty-Free Vector Graphics &amp; Clip  Art - iStock | Skeptical woman, Skeptical man, Skeptical person">
            <a:extLst>
              <a:ext uri="{FF2B5EF4-FFF2-40B4-BE49-F238E27FC236}">
                <a16:creationId xmlns:a16="http://schemas.microsoft.com/office/drawing/2014/main" id="{879BEA32-11E6-DC38-D7C2-91FCCBFDA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706" y="0"/>
            <a:ext cx="3329294" cy="24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44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D279-7638-507C-B06F-6ACC2B064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6A7E-A9FE-AE0B-949D-054729FA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63" y="-347940"/>
            <a:ext cx="10869248" cy="1687513"/>
          </a:xfrm>
        </p:spPr>
        <p:txBody>
          <a:bodyPr/>
          <a:lstStyle/>
          <a:p>
            <a:r>
              <a:rPr lang="en-CA" dirty="0"/>
              <a:t>Technique #2: Use of Colour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DE1CC-B34F-EB61-3905-649FDB75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88"/>
          <a:stretch/>
        </p:blipFill>
        <p:spPr>
          <a:xfrm>
            <a:off x="2008912" y="1417674"/>
            <a:ext cx="8174175" cy="54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4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AA4BB-55C9-04B9-E2AC-E9638DFB8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raq's bloody toll [93] is an infographic about soldiers' deaths in the...  | Download Scientific Diagram">
            <a:extLst>
              <a:ext uri="{FF2B5EF4-FFF2-40B4-BE49-F238E27FC236}">
                <a16:creationId xmlns:a16="http://schemas.microsoft.com/office/drawing/2014/main" id="{AFB2EBC8-0DAE-C4B1-F8F4-CBF235F5D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92" y="0"/>
            <a:ext cx="102448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246307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1250</Words>
  <Application>Microsoft Office PowerPoint</Application>
  <PresentationFormat>Widescreen</PresentationFormat>
  <Paragraphs>80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Arial</vt:lpstr>
      <vt:lpstr>Avenir Next LT Pro</vt:lpstr>
      <vt:lpstr>Bahnschrift</vt:lpstr>
      <vt:lpstr>Cabinet Grotesk</vt:lpstr>
      <vt:lpstr>NexusSansWebPro</vt:lpstr>
      <vt:lpstr>source-serif-pro</vt:lpstr>
      <vt:lpstr>Wingdings</vt:lpstr>
      <vt:lpstr>MatrixVTI</vt:lpstr>
      <vt:lpstr>Human Factors: Eliciting emotional reactions within data visualizations</vt:lpstr>
      <vt:lpstr>Do we really look at the numbers?</vt:lpstr>
      <vt:lpstr>Study: Garretón et al. (2024)</vt:lpstr>
      <vt:lpstr>Technique #1: Anthropographics</vt:lpstr>
      <vt:lpstr>PowerPoint Presentation</vt:lpstr>
      <vt:lpstr>PowerPoint Presentation</vt:lpstr>
      <vt:lpstr>Study: Boy et al. (2017)</vt:lpstr>
      <vt:lpstr>Technique #2: Use of Colour</vt:lpstr>
      <vt:lpstr>PowerPoint Presentation</vt:lpstr>
      <vt:lpstr>PowerPoint Presentation</vt:lpstr>
      <vt:lpstr>PowerPoint Presentation</vt:lpstr>
      <vt:lpstr>Technique #3: Interactivity</vt:lpstr>
      <vt:lpstr>Study: Lan et al. (2022)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Nisha Vashi</dc:creator>
  <cp:lastModifiedBy>Nisha Vashi</cp:lastModifiedBy>
  <cp:revision>6</cp:revision>
  <dcterms:created xsi:type="dcterms:W3CDTF">2025-02-05T02:23:14Z</dcterms:created>
  <dcterms:modified xsi:type="dcterms:W3CDTF">2025-02-06T15:24:35Z</dcterms:modified>
</cp:coreProperties>
</file>